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53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309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42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451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481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55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48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0810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50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68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141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2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59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209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05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7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3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5758-458A-4D78-8707-C91DDB1C1816}" type="datetimeFigureOut">
              <a:rPr lang="en-IN" smtClean="0"/>
              <a:t>11-11-2018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2C41-D09E-440D-BBAD-40F51011D4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0131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777" y="1664677"/>
            <a:ext cx="9001462" cy="2168769"/>
          </a:xfrm>
        </p:spPr>
        <p:txBody>
          <a:bodyPr>
            <a:normAutofit/>
          </a:bodyPr>
          <a:lstStyle/>
          <a:p>
            <a:r>
              <a:rPr lang="hi-IN" sz="8800" dirty="0">
                <a:solidFill>
                  <a:srgbClr val="FFC000"/>
                </a:solidFill>
              </a:rPr>
              <a:t>बाबा ने कहा था</a:t>
            </a:r>
            <a:endParaRPr lang="en-IN" sz="88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777" y="4469546"/>
            <a:ext cx="9001462" cy="1655762"/>
          </a:xfrm>
        </p:spPr>
        <p:txBody>
          <a:bodyPr/>
          <a:lstStyle/>
          <a:p>
            <a:r>
              <a:rPr lang="en-IN" sz="3200" dirty="0"/>
              <a:t>Presented by:- </a:t>
            </a:r>
            <a:r>
              <a:rPr lang="en-IN" sz="3200" dirty="0" err="1"/>
              <a:t>Reshma</a:t>
            </a:r>
            <a:r>
              <a:rPr lang="en-IN" sz="3200" dirty="0"/>
              <a:t> Khan </a:t>
            </a:r>
          </a:p>
          <a:p>
            <a:r>
              <a:rPr lang="en-I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en-IN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Asst.Professor</a:t>
            </a:r>
            <a:r>
              <a:rPr lang="en-I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YEWS National senior College.)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4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835" y="609601"/>
            <a:ext cx="5929773" cy="955431"/>
          </a:xfrm>
        </p:spPr>
        <p:txBody>
          <a:bodyPr>
            <a:normAutofit/>
          </a:bodyPr>
          <a:lstStyle/>
          <a:p>
            <a:r>
              <a:rPr lang="hi-IN" sz="4400" dirty="0">
                <a:solidFill>
                  <a:srgbClr val="FFC000"/>
                </a:solidFill>
              </a:rPr>
              <a:t>सोहनपाल सुमनाक्षर</a:t>
            </a:r>
            <a:endParaRPr lang="en-IN" sz="4400" dirty="0">
              <a:solidFill>
                <a:srgbClr val="FFC0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8" r="8208"/>
          <a:stretch>
            <a:fillRect/>
          </a:stretch>
        </p:blipFill>
        <p:spPr>
          <a:xfrm>
            <a:off x="7928896" y="609601"/>
            <a:ext cx="3700396" cy="5181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75338"/>
            <a:ext cx="7186245" cy="3135924"/>
          </a:xfrm>
        </p:spPr>
        <p:txBody>
          <a:bodyPr/>
          <a:lstStyle/>
          <a:p>
            <a:r>
              <a:rPr lang="hi-IN" sz="2400" dirty="0" smtClean="0"/>
              <a:t>(6 </a:t>
            </a:r>
            <a:r>
              <a:rPr lang="hi-IN" sz="2400" dirty="0"/>
              <a:t>अक्टूबर, 1940ई0) सोहनपाल सुमनाक्षर दलित</a:t>
            </a:r>
          </a:p>
          <a:p>
            <a:r>
              <a:rPr lang="hi-IN" sz="2400" dirty="0"/>
              <a:t>साहित्य के गणमान्य साहित्यकार हैं। आपकी आचार विचारधारा तथा साहित्य</a:t>
            </a:r>
          </a:p>
          <a:p>
            <a:r>
              <a:rPr lang="hi-IN" sz="2400" dirty="0"/>
              <a:t>अम्बेडकरवादी विचार दर्शन से अनुप्राणित है। </a:t>
            </a:r>
            <a:endParaRPr lang="en-IN" sz="2400" dirty="0" smtClean="0"/>
          </a:p>
          <a:p>
            <a:endParaRPr lang="hi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4391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52400"/>
            <a:ext cx="10353761" cy="1326321"/>
          </a:xfrm>
        </p:spPr>
        <p:txBody>
          <a:bodyPr>
            <a:normAutofit/>
          </a:bodyPr>
          <a:lstStyle/>
          <a:p>
            <a:r>
              <a:rPr lang="hi-IN" sz="4400" dirty="0">
                <a:solidFill>
                  <a:srgbClr val="FFC000"/>
                </a:solidFill>
              </a:rPr>
              <a:t>बाबा ने कहा </a:t>
            </a:r>
            <a:r>
              <a:rPr lang="hi-IN" sz="4400" dirty="0" smtClean="0">
                <a:solidFill>
                  <a:srgbClr val="FFC000"/>
                </a:solidFill>
              </a:rPr>
              <a:t>था</a:t>
            </a:r>
            <a:r>
              <a:rPr lang="en-IN" sz="4400" dirty="0" smtClean="0">
                <a:solidFill>
                  <a:srgbClr val="FFC000"/>
                </a:solidFill>
              </a:rPr>
              <a:t> :-</a:t>
            </a:r>
            <a:endParaRPr lang="en-IN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6" y="1478721"/>
            <a:ext cx="10353762" cy="4632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2400" dirty="0"/>
              <a:t>बलि, भेड़ बकरियों की दी जाती है,</a:t>
            </a:r>
          </a:p>
          <a:p>
            <a:pPr marL="0" indent="0" algn="ctr">
              <a:buNone/>
            </a:pPr>
            <a:r>
              <a:rPr lang="hi-IN" sz="2400" dirty="0"/>
              <a:t>कभी शेरों की नहीं</a:t>
            </a:r>
          </a:p>
          <a:p>
            <a:pPr marL="0" indent="0" algn="ctr">
              <a:buNone/>
            </a:pPr>
            <a:r>
              <a:rPr lang="hi-IN" sz="2400" dirty="0"/>
              <a:t>लिए बाबा ने कहा</a:t>
            </a:r>
          </a:p>
          <a:p>
            <a:pPr marL="0" indent="0" algn="ctr">
              <a:buNone/>
            </a:pPr>
            <a:r>
              <a:rPr lang="hi-IN" sz="2400" dirty="0"/>
              <a:t>बेटो, शेर बनो, बकरी नहीं</a:t>
            </a:r>
          </a:p>
          <a:p>
            <a:pPr marL="0" indent="0" algn="ctr">
              <a:buNone/>
            </a:pPr>
            <a:r>
              <a:rPr lang="hi-IN" sz="2400" dirty="0"/>
              <a:t>शेर बनोगे तो, तुमसे डरेगा जमाना</a:t>
            </a:r>
          </a:p>
          <a:p>
            <a:pPr marL="0" indent="0" algn="ctr">
              <a:buNone/>
            </a:pPr>
            <a:r>
              <a:rPr lang="hi-IN" sz="2400" dirty="0"/>
              <a:t>फिर तुम पा सकोगे-सत्ता, सम्मान, समता</a:t>
            </a:r>
          </a:p>
          <a:p>
            <a:pPr marL="0" indent="0" algn="ctr">
              <a:buNone/>
            </a:pPr>
            <a:r>
              <a:rPr lang="hi-IN" sz="2400" dirty="0"/>
              <a:t>जो दीनता से अभी नहीं है पाना।</a:t>
            </a:r>
          </a:p>
          <a:p>
            <a:pPr marL="0" indent="0" algn="ctr">
              <a:buNone/>
            </a:pPr>
            <a:r>
              <a:rPr lang="hi-IN" sz="2400" dirty="0"/>
              <a:t>बाबा ने कहा था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596" y="1573648"/>
            <a:ext cx="3008435" cy="2462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3" y="1478721"/>
            <a:ext cx="3470031" cy="282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19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630" y="443110"/>
            <a:ext cx="5980450" cy="641489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i-IN" sz="9600" dirty="0"/>
              <a:t>सिंह में कुछ विशेष गुण भी होते हैं दोस्तो!</a:t>
            </a:r>
          </a:p>
          <a:p>
            <a:pPr marL="0" indent="0" algn="ctr">
              <a:buNone/>
            </a:pPr>
            <a:r>
              <a:rPr lang="hi-IN" sz="9600" dirty="0"/>
              <a:t>शेर भूखा मर जाएगा, पर घास नहीं खाएगा।</a:t>
            </a:r>
          </a:p>
          <a:p>
            <a:pPr marL="0" indent="0" algn="ctr">
              <a:buNone/>
            </a:pPr>
            <a:r>
              <a:rPr lang="hi-IN" sz="9600" dirty="0"/>
              <a:t>शेर दुश्मन पर टूटेगा, जीवन तक जूझेगा,</a:t>
            </a:r>
          </a:p>
          <a:p>
            <a:pPr marL="0" indent="0" algn="ctr">
              <a:buNone/>
            </a:pPr>
            <a:r>
              <a:rPr lang="hi-IN" sz="9600" dirty="0"/>
              <a:t>पीठ न दिखाएगा, सिर न झुकाएगा।</a:t>
            </a:r>
          </a:p>
          <a:p>
            <a:pPr marL="0" indent="0" algn="ctr">
              <a:buNone/>
            </a:pPr>
            <a:r>
              <a:rPr lang="hi-IN" sz="9600" dirty="0"/>
              <a:t>शेरभेड़बकरियों की तरह</a:t>
            </a:r>
          </a:p>
          <a:p>
            <a:pPr marL="0" indent="0" algn="ctr">
              <a:buNone/>
            </a:pPr>
            <a:r>
              <a:rPr lang="hi-IN" sz="9600" dirty="0"/>
              <a:t>झुंडों में नहीं चलता,</a:t>
            </a:r>
          </a:p>
          <a:p>
            <a:pPr marL="0" indent="0" algn="ctr">
              <a:buNone/>
            </a:pPr>
            <a:r>
              <a:rPr lang="hi-IN" sz="9600" dirty="0"/>
              <a:t>अरे शेर तो शेर है,</a:t>
            </a:r>
          </a:p>
          <a:p>
            <a:pPr marL="0" indent="0" algn="ctr">
              <a:buNone/>
            </a:pPr>
            <a:r>
              <a:rPr lang="hi-IN" sz="9600" dirty="0"/>
              <a:t>वह अकेला ही सवा शेर है</a:t>
            </a:r>
          </a:p>
          <a:p>
            <a:pPr marL="0" indent="0" algn="ctr">
              <a:buNone/>
            </a:pPr>
            <a:r>
              <a:rPr lang="hi-IN" sz="9600" dirty="0"/>
              <a:t>वह अपना रास्ता खुद बनाता है,</a:t>
            </a:r>
          </a:p>
          <a:p>
            <a:pPr marL="0" indent="0" algn="ctr">
              <a:buNone/>
            </a:pPr>
            <a:r>
              <a:rPr lang="hi-IN" sz="9600" dirty="0"/>
              <a:t>फिर आगे कदम बढ़ाता है और दूसरों के लिए</a:t>
            </a:r>
          </a:p>
          <a:p>
            <a:pPr marL="0" indent="0" algn="ctr">
              <a:buNone/>
            </a:pPr>
            <a:r>
              <a:rPr lang="hi-IN" sz="9600" dirty="0"/>
              <a:t>अपनी लीक छोड़ जाता है।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265" y="185202"/>
            <a:ext cx="4743450" cy="628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8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732" y="117230"/>
            <a:ext cx="10750667" cy="660009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i-IN" sz="2800" dirty="0">
                <a:effectLst/>
              </a:rPr>
              <a:t>जो बलवान है, वह किसी को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‘अभय’ दान दे सकता है,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जो धनवान है वही किसी को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धन दान दे सकता है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जो निर्बल है,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वह दूसरे की क्या रक्षा कर पाएगा?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जो निर्धन है, भूखा है,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वह दूसरों को क्या खिलाएगा?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इसलिए, मेरे दोस्तों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बाबा का कहा मानो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भेड़बकरियाँ नहीं, शेर बनो,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शेर बनोगे तो तुम्हें कभी कोई नहीं सताएगा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दुश्मन भी तुमसे डरेगा</a:t>
            </a:r>
          </a:p>
          <a:p>
            <a:pPr marL="0" indent="0" algn="ctr">
              <a:buNone/>
            </a:pPr>
            <a:r>
              <a:rPr lang="hi-IN" sz="2800" dirty="0">
                <a:effectLst/>
              </a:rPr>
              <a:t>और तुम्हारी वीरता का गुण गाएगा।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751" y="238932"/>
            <a:ext cx="3482953" cy="2032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57" y="238932"/>
            <a:ext cx="3216519" cy="61501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370" y="4691794"/>
            <a:ext cx="3041334" cy="202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79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74431"/>
            <a:ext cx="10353761" cy="1326321"/>
          </a:xfrm>
        </p:spPr>
        <p:txBody>
          <a:bodyPr/>
          <a:lstStyle/>
          <a:p>
            <a:r>
              <a:rPr lang="hi-IN" sz="4400" dirty="0">
                <a:solidFill>
                  <a:srgbClr val="FFC000"/>
                </a:solidFill>
              </a:rPr>
              <a:t>केंद्रीय भाव </a:t>
            </a:r>
            <a:r>
              <a:rPr lang="hi-IN" sz="4400" dirty="0" smtClean="0">
                <a:solidFill>
                  <a:srgbClr val="FFC000"/>
                </a:solidFill>
              </a:rPr>
              <a:t>:</a:t>
            </a:r>
            <a:r>
              <a:rPr lang="en-IN" sz="4400" dirty="0" smtClean="0">
                <a:solidFill>
                  <a:srgbClr val="FFC000"/>
                </a:solidFill>
              </a:rPr>
              <a:t>-</a:t>
            </a:r>
            <a:r>
              <a:rPr lang="hi-IN" dirty="0"/>
              <a:t/>
            </a:r>
            <a:br>
              <a:rPr lang="hi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71599"/>
            <a:ext cx="10353762" cy="5040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r>
              <a:rPr lang="hi-IN" sz="2400" dirty="0"/>
              <a:t>प्रस्तुत कविता में बाबा ने बेटे से कहा कि तुम शेर बनो, भेड़ बकरियाँ मत</a:t>
            </a:r>
          </a:p>
          <a:p>
            <a:pPr marL="0" indent="0">
              <a:buNone/>
            </a:pPr>
            <a:r>
              <a:rPr lang="hi-IN" sz="2400" dirty="0"/>
              <a:t>बनो। शेर.अकेला रहता है, घास नहीं खाता, पीठ नहीं दिखाता, अपने शत्रु पर</a:t>
            </a:r>
          </a:p>
          <a:p>
            <a:pPr marL="0" indent="0">
              <a:buNone/>
            </a:pPr>
            <a:r>
              <a:rPr lang="hi-IN" sz="2400" dirty="0"/>
              <a:t>टूट पड़ता है, दहाड़ता है। भेड़ बकरियाँ .झुंड में रहती, घास खाती मिमियाती,</a:t>
            </a:r>
          </a:p>
          <a:p>
            <a:pPr marL="0" indent="0">
              <a:buNone/>
            </a:pPr>
            <a:r>
              <a:rPr lang="hi-IN" sz="2400" dirty="0"/>
              <a:t>डरी हुई, सहमी हुई-सी रहती। कवि बाबा के बहाने कहना चाहता है कि सबलों का</a:t>
            </a:r>
          </a:p>
          <a:p>
            <a:pPr marL="0" indent="0">
              <a:buNone/>
            </a:pPr>
            <a:r>
              <a:rPr lang="hi-IN" sz="2400" dirty="0"/>
              <a:t>कोई नहीं सताता, वे दुर्बलों की रक्षा कर सकते हैं। सत्ता, सम्मान समता, सबलता।</a:t>
            </a:r>
          </a:p>
          <a:p>
            <a:pPr marL="0" indent="0">
              <a:buNone/>
            </a:pPr>
            <a:r>
              <a:rPr lang="hi-IN" sz="2400" dirty="0"/>
              <a:t>से पाना ठीक है। कवि के अनुसार वर्तमान में युवको में हिम्मत, साहसशॉय,</a:t>
            </a:r>
          </a:p>
          <a:p>
            <a:pPr marL="0" indent="0">
              <a:buNone/>
            </a:pPr>
            <a:r>
              <a:rPr lang="hi-IN" sz="2400" dirty="0"/>
              <a:t>आत्मबल निर्भकताआत्म-सम्मान आदि का होना लाजिमी है। कविता की शैली संवादात्मक, तुलनात्मक, </a:t>
            </a:r>
            <a:r>
              <a:rPr lang="hi-IN" sz="2400" dirty="0" smtClean="0"/>
              <a:t>विश्लेषणात्मक</a:t>
            </a:r>
            <a:r>
              <a:rPr lang="hi-IN" sz="2400" dirty="0" smtClean="0"/>
              <a:t>।</a:t>
            </a:r>
            <a:endParaRPr lang="hi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770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9600" b="1" dirty="0"/>
              <a:t>धन्यवाद</a:t>
            </a:r>
            <a:endParaRPr lang="en-IN" sz="9600" b="1" dirty="0"/>
          </a:p>
        </p:txBody>
      </p:sp>
    </p:spTree>
    <p:extLst>
      <p:ext uri="{BB962C8B-B14F-4D97-AF65-F5344CB8AC3E}">
        <p14:creationId xmlns:p14="http://schemas.microsoft.com/office/powerpoint/2010/main" val="21976496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71</TotalTime>
  <Words>390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Mangal</vt:lpstr>
      <vt:lpstr>Rockwell</vt:lpstr>
      <vt:lpstr>Damask</vt:lpstr>
      <vt:lpstr>बाबा ने कहा था</vt:lpstr>
      <vt:lpstr>सोहनपाल सुमनाक्षर</vt:lpstr>
      <vt:lpstr>बाबा ने कहा था :-</vt:lpstr>
      <vt:lpstr>PowerPoint Presentation</vt:lpstr>
      <vt:lpstr>PowerPoint Presentation</vt:lpstr>
      <vt:lpstr>केंद्रीय भाव :-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बाबा ने कहा था</dc:title>
  <dc:creator>dhananjay gohad</dc:creator>
  <cp:lastModifiedBy>dhananjay gohad</cp:lastModifiedBy>
  <cp:revision>8</cp:revision>
  <dcterms:created xsi:type="dcterms:W3CDTF">2018-11-10T14:11:52Z</dcterms:created>
  <dcterms:modified xsi:type="dcterms:W3CDTF">2018-11-10T18:54:40Z</dcterms:modified>
</cp:coreProperties>
</file>